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71"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3" d="100"/>
          <a:sy n="143" d="100"/>
        </p:scale>
        <p:origin x="204"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03/03/2026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2"/>
          <a:srcRect/>
          <a:stretch/>
        </p:blipFill>
        <p:spPr bwMode="auto">
          <a:xfrm>
            <a:off x="524194" y="310534"/>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8"/>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a:t>
            </a:r>
            <a:endParaRPr lang="fr-FR" cap="all" dirty="0">
              <a:solidFill>
                <a:srgbClr val="00006D"/>
              </a:solidFill>
            </a:endParaRP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effectuer ses démarches d’orientation après la 3</a:t>
            </a:r>
            <a:r>
              <a:rPr lang="fr-FR" sz="2800" b="1" baseline="30000" dirty="0">
                <a:solidFill>
                  <a:srgbClr val="00006D"/>
                </a:solidFill>
                <a:latin typeface="Marianne" panose="02000000000000000000" pitchFamily="2" charset="0"/>
              </a:rPr>
              <a:t>e</a:t>
            </a:r>
            <a:r>
              <a:rPr lang="fr-FR" sz="2800" b="1" dirty="0">
                <a:solidFill>
                  <a:srgbClr val="00006D"/>
                </a:solidFill>
                <a:latin typeface="Marianne" panose="02000000000000000000" pitchFamily="2" charset="0"/>
              </a:rPr>
              <a:t> ?</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5C7DAC-65EA-4F2F-9DD7-19BAF95B2E45}"/>
              </a:ext>
            </a:extLst>
          </p:cNvPr>
          <p:cNvPicPr>
            <a:picLocks noChangeAspect="1"/>
          </p:cNvPicPr>
          <p:nvPr/>
        </p:nvPicPr>
        <p:blipFill>
          <a:blip r:embed="rId2"/>
          <a:stretch>
            <a:fillRect/>
          </a:stretch>
        </p:blipFill>
        <p:spPr>
          <a:xfrm>
            <a:off x="2738258" y="95014"/>
            <a:ext cx="5002094" cy="496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101460" y="1744777"/>
            <a:ext cx="3186299"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Dès le vendredi 3 avril vous pouvez consulter l’offre de formation 2026. </a:t>
            </a:r>
          </a:p>
        </p:txBody>
      </p:sp>
    </p:spTree>
    <p:extLst>
      <p:ext uri="{BB962C8B-B14F-4D97-AF65-F5344CB8AC3E}">
        <p14:creationId xmlns:p14="http://schemas.microsoft.com/office/powerpoint/2010/main" val="164904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A011DE-EF44-4BB8-1C08-88A0F170EC5D}"/>
              </a:ext>
            </a:extLst>
          </p:cNvPr>
          <p:cNvPicPr>
            <a:picLocks noChangeAspect="1"/>
          </p:cNvPicPr>
          <p:nvPr/>
        </p:nvPicPr>
        <p:blipFill>
          <a:blip r:embed="rId2"/>
          <a:stretch>
            <a:fillRect/>
          </a:stretch>
        </p:blipFill>
        <p:spPr>
          <a:xfrm>
            <a:off x="611560" y="689476"/>
            <a:ext cx="5797798" cy="3188484"/>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142958" y="3602118"/>
            <a:ext cx="8496944" cy="160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400" dirty="0">
                <a:solidFill>
                  <a:srgbClr val="00006D"/>
                </a:solidFill>
                <a:latin typeface="Marianne" panose="02000000000000000000" pitchFamily="2" charset="0"/>
              </a:rPr>
              <a:t>s </a:t>
            </a:r>
            <a:r>
              <a:rPr lang="fr-FR" sz="1400" dirty="0">
                <a:solidFill>
                  <a:schemeClr val="tx2">
                    <a:lumMod val="75000"/>
                  </a:schemeClr>
                </a:solidFill>
                <a:latin typeface="Marianne" panose="02000000000000000000" pitchFamily="2" charset="0"/>
              </a:rPr>
              <a:t>professionnelles par domaines.</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Un seul des représentants légaux de l’élève peut faire la saisie des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En cas de difficulté vous pouvez vous adresser à votre établissement.</a:t>
            </a:r>
          </a:p>
        </p:txBody>
      </p:sp>
      <p:sp>
        <p:nvSpPr>
          <p:cNvPr id="4" name="Titre 8">
            <a:extLst>
              <a:ext uri="{FF2B5EF4-FFF2-40B4-BE49-F238E27FC236}">
                <a16:creationId xmlns:a16="http://schemas.microsoft.com/office/drawing/2014/main" id="{B3862820-5144-6A58-93FC-C03925BB9BAC}"/>
              </a:ext>
            </a:extLst>
          </p:cNvPr>
          <p:cNvSpPr txBox="1">
            <a:spLocks/>
          </p:cNvSpPr>
          <p:nvPr/>
        </p:nvSpPr>
        <p:spPr bwMode="gray">
          <a:xfrm>
            <a:off x="6251313" y="1526984"/>
            <a:ext cx="2771800" cy="7567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Formulez vos demandes à partir du lundi 4 mai et jusqu’au mardi 26 mai 2026.</a:t>
            </a:r>
          </a:p>
        </p:txBody>
      </p:sp>
    </p:spTree>
    <p:extLst>
      <p:ext uri="{BB962C8B-B14F-4D97-AF65-F5344CB8AC3E}">
        <p14:creationId xmlns:p14="http://schemas.microsoft.com/office/powerpoint/2010/main" val="28837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F431523-7C11-44DE-4B0C-FFFDB3F785B5}"/>
              </a:ext>
            </a:extLst>
          </p:cNvPr>
          <p:cNvPicPr>
            <a:picLocks noChangeAspect="1"/>
          </p:cNvPicPr>
          <p:nvPr/>
        </p:nvPicPr>
        <p:blipFill>
          <a:blip r:embed="rId2"/>
          <a:stretch>
            <a:fillRect/>
          </a:stretch>
        </p:blipFill>
        <p:spPr>
          <a:xfrm>
            <a:off x="1331640" y="48897"/>
            <a:ext cx="4946700" cy="51435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4839023" y="2355726"/>
            <a:ext cx="4074465" cy="6490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Vous devez enregistrer vos demandes pour qu’elles soient </a:t>
            </a:r>
            <a:r>
              <a:rPr lang="fr-FR" sz="1400" dirty="0">
                <a:solidFill>
                  <a:srgbClr val="00006D"/>
                </a:solidFill>
                <a:latin typeface="Marianne" panose="02000000000000000000" pitchFamily="2" charset="0"/>
              </a:rPr>
              <a:t>prises en compte.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6449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3EA4330-DB63-A182-9897-F08AB4D21008}"/>
              </a:ext>
            </a:extLst>
          </p:cNvPr>
          <p:cNvPicPr>
            <a:picLocks noChangeAspect="1"/>
          </p:cNvPicPr>
          <p:nvPr/>
        </p:nvPicPr>
        <p:blipFill>
          <a:blip r:embed="rId2"/>
          <a:stretch>
            <a:fillRect/>
          </a:stretch>
        </p:blipFill>
        <p:spPr>
          <a:xfrm>
            <a:off x="104207" y="915566"/>
            <a:ext cx="5187956" cy="37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5150005" y="627534"/>
            <a:ext cx="3905282"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fr-FR" sz="1400" dirty="0">
                <a:solidFill>
                  <a:schemeClr val="tx2">
                    <a:lumMod val="75000"/>
                  </a:schemeClr>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l’établissement pour que le conseil de classe examine les choix d’orientation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l’académie pour traiter l’admission.</a:t>
            </a:r>
            <a:endParaRPr lang="fr-FR" sz="1400" dirty="0">
              <a:solidFill>
                <a:schemeClr val="tx2">
                  <a:lumMod val="75000"/>
                </a:schemeClr>
              </a:solidFill>
              <a:latin typeface="Marianne" panose="02000000000000000000" pitchFamily="2" charset="0"/>
            </a:endParaRP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13" name="Titre 8">
            <a:extLst>
              <a:ext uri="{FF2B5EF4-FFF2-40B4-BE49-F238E27FC236}">
                <a16:creationId xmlns:a16="http://schemas.microsoft.com/office/drawing/2014/main" id="{79A7AAB8-4FE5-85A3-E7D2-C8136F8B5D9F}"/>
              </a:ext>
            </a:extLst>
          </p:cNvPr>
          <p:cNvSpPr txBox="1">
            <a:spLocks/>
          </p:cNvSpPr>
          <p:nvPr/>
        </p:nvSpPr>
        <p:spPr bwMode="gray">
          <a:xfrm>
            <a:off x="5230438" y="3075806"/>
            <a:ext cx="3744416" cy="1224136"/>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p>
          <a:p>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2026.</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7298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C385D42-2B30-3C0E-EAB1-F3A7126E2450}"/>
              </a:ext>
            </a:extLst>
          </p:cNvPr>
          <p:cNvPicPr>
            <a:picLocks noChangeAspect="1"/>
          </p:cNvPicPr>
          <p:nvPr/>
        </p:nvPicPr>
        <p:blipFill>
          <a:blip r:embed="rId2"/>
          <a:stretch>
            <a:fillRect/>
          </a:stretch>
        </p:blipFill>
        <p:spPr>
          <a:xfrm>
            <a:off x="1331640" y="175249"/>
            <a:ext cx="5182603" cy="367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89756" y="3822962"/>
            <a:ext cx="896448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générale et technologique et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ou de CAP agricole.</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400" dirty="0">
                <a:solidFill>
                  <a:srgbClr val="FF0000"/>
                </a:solidFill>
                <a:latin typeface="Marianne" panose="02000000000000000000" pitchFamily="2" charset="0"/>
              </a:rPr>
              <a:t> </a:t>
            </a:r>
            <a:r>
              <a:rPr lang="fr-FR" sz="1400" dirty="0">
                <a:solidFill>
                  <a:srgbClr val="00006D"/>
                </a:solidFill>
                <a:latin typeface="Marianne" panose="02000000000000000000" pitchFamily="2" charset="0"/>
              </a:rPr>
              <a:t>Vous consultez ces propositions dans le service en ligne.</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01FA6B-1BA8-BECB-EBF8-D8739C6F2592}"/>
              </a:ext>
            </a:extLst>
          </p:cNvPr>
          <p:cNvPicPr>
            <a:picLocks noChangeAspect="1"/>
          </p:cNvPicPr>
          <p:nvPr/>
        </p:nvPicPr>
        <p:blipFill>
          <a:blip r:embed="rId2"/>
          <a:stretch>
            <a:fillRect/>
          </a:stretch>
        </p:blipFill>
        <p:spPr>
          <a:xfrm>
            <a:off x="1475656" y="794900"/>
            <a:ext cx="6543348" cy="414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2843808" y="3507854"/>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504058" y="3326368"/>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5" name="Image 4">
            <a:extLst>
              <a:ext uri="{FF2B5EF4-FFF2-40B4-BE49-F238E27FC236}">
                <a16:creationId xmlns:a16="http://schemas.microsoft.com/office/drawing/2014/main" id="{FC9A0C16-89AF-CB09-77BA-5F844B4A3A3F}"/>
              </a:ext>
            </a:extLst>
          </p:cNvPr>
          <p:cNvPicPr>
            <a:picLocks noChangeAspect="1"/>
          </p:cNvPicPr>
          <p:nvPr/>
        </p:nvPicPr>
        <p:blipFill>
          <a:blip r:embed="rId2"/>
          <a:stretch>
            <a:fillRect/>
          </a:stretch>
        </p:blipFill>
        <p:spPr>
          <a:xfrm>
            <a:off x="1205652" y="33750"/>
            <a:ext cx="4190371" cy="5076000"/>
          </a:xfrm>
          <a:prstGeom prst="rect">
            <a:avLst/>
          </a:prstGeom>
        </p:spPr>
      </p:pic>
    </p:spTree>
    <p:extLst>
      <p:ext uri="{BB962C8B-B14F-4D97-AF65-F5344CB8AC3E}">
        <p14:creationId xmlns:p14="http://schemas.microsoft.com/office/powerpoint/2010/main" val="3010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12D260-C345-A876-7FFD-304F45378671}"/>
              </a:ext>
            </a:extLst>
          </p:cNvPr>
          <p:cNvPicPr>
            <a:picLocks noChangeAspect="1"/>
          </p:cNvPicPr>
          <p:nvPr/>
        </p:nvPicPr>
        <p:blipFill>
          <a:blip r:embed="rId2"/>
          <a:stretch>
            <a:fillRect/>
          </a:stretch>
        </p:blipFill>
        <p:spPr>
          <a:xfrm>
            <a:off x="2267744" y="569040"/>
            <a:ext cx="4700423" cy="4005419"/>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3291830"/>
            <a:ext cx="5184576" cy="900246"/>
          </a:xfrm>
          <a:prstGeom prst="rect">
            <a:avLst/>
          </a:prstGeom>
          <a:no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400" b="1" dirty="0">
                <a:solidFill>
                  <a:srgbClr val="00006D"/>
                </a:solidFill>
                <a:latin typeface="Marianne" panose="02000000000000000000" pitchFamily="2" charset="0"/>
              </a:rPr>
              <a:t>A partir du mardi 30 juin après-midi, consultez et téléchargez le résultat des demandes formulées pour une formation dans un établissement.</a:t>
            </a:r>
          </a:p>
        </p:txBody>
      </p:sp>
    </p:spTree>
    <p:extLst>
      <p:ext uri="{BB962C8B-B14F-4D97-AF65-F5344CB8AC3E}">
        <p14:creationId xmlns:p14="http://schemas.microsoft.com/office/powerpoint/2010/main" val="7377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2289" y="3799619"/>
            <a:ext cx="7723683" cy="523220"/>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609437" y="4373800"/>
            <a:ext cx="7579667" cy="307777"/>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pic>
        <p:nvPicPr>
          <p:cNvPr id="5" name="Image 4">
            <a:extLst>
              <a:ext uri="{FF2B5EF4-FFF2-40B4-BE49-F238E27FC236}">
                <a16:creationId xmlns:a16="http://schemas.microsoft.com/office/drawing/2014/main" id="{3659B4AC-B0D8-5B34-B61E-C84147F9A043}"/>
              </a:ext>
            </a:extLst>
          </p:cNvPr>
          <p:cNvPicPr>
            <a:picLocks noChangeAspect="1"/>
          </p:cNvPicPr>
          <p:nvPr/>
        </p:nvPicPr>
        <p:blipFill>
          <a:blip r:embed="rId2"/>
          <a:stretch>
            <a:fillRect/>
          </a:stretch>
        </p:blipFill>
        <p:spPr>
          <a:xfrm>
            <a:off x="1182160" y="475527"/>
            <a:ext cx="6425741" cy="3127519"/>
          </a:xfrm>
          <a:prstGeom prst="rect">
            <a:avLst/>
          </a:prstGeom>
        </p:spPr>
      </p:pic>
    </p:spTree>
    <p:extLst>
      <p:ext uri="{BB962C8B-B14F-4D97-AF65-F5344CB8AC3E}">
        <p14:creationId xmlns:p14="http://schemas.microsoft.com/office/powerpoint/2010/main" val="15488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9" name="Rectangle 8"/>
          <p:cNvSpPr/>
          <p:nvPr/>
        </p:nvSpPr>
        <p:spPr>
          <a:xfrm>
            <a:off x="539552" y="3648026"/>
            <a:ext cx="8244448" cy="8956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r>
              <a:rPr lang="fr-FR" sz="1600" b="1" dirty="0">
                <a:solidFill>
                  <a:schemeClr val="tx2">
                    <a:lumMod val="75000"/>
                  </a:schemeClr>
                </a:solidFill>
                <a:latin typeface="Marianne" panose="02000000000000000000" pitchFamily="2" charset="0"/>
              </a:rPr>
              <a:t>.</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4" name="Image 3">
            <a:extLst>
              <a:ext uri="{FF2B5EF4-FFF2-40B4-BE49-F238E27FC236}">
                <a16:creationId xmlns:a16="http://schemas.microsoft.com/office/drawing/2014/main" id="{B81F3346-8F1A-C0D7-2B8A-DECDE1ED7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2547" y="618174"/>
            <a:ext cx="6478905" cy="2951480"/>
          </a:xfrm>
          <a:prstGeom prst="rect">
            <a:avLst/>
          </a:prstGeom>
          <a:noFill/>
          <a:ln>
            <a:noFill/>
          </a:ln>
        </p:spPr>
      </p:pic>
    </p:spTree>
    <p:extLst>
      <p:ext uri="{BB962C8B-B14F-4D97-AF65-F5344CB8AC3E}">
        <p14:creationId xmlns:p14="http://schemas.microsoft.com/office/powerpoint/2010/main" val="25977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03968FE-6C1E-7947-5A8C-5BDEE70016A7}"/>
              </a:ext>
            </a:extLst>
          </p:cNvPr>
          <p:cNvPicPr>
            <a:picLocks noChangeAspect="1"/>
          </p:cNvPicPr>
          <p:nvPr/>
        </p:nvPicPr>
        <p:blipFill>
          <a:blip r:embed="rId2"/>
          <a:stretch>
            <a:fillRect/>
          </a:stretch>
        </p:blipFill>
        <p:spPr>
          <a:xfrm>
            <a:off x="2602472" y="480377"/>
            <a:ext cx="5420995" cy="4182745"/>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04456"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D868D5-6646-37A2-01C6-987C6940472E}"/>
              </a:ext>
            </a:extLst>
          </p:cNvPr>
          <p:cNvPicPr>
            <a:picLocks noChangeAspect="1"/>
          </p:cNvPicPr>
          <p:nvPr/>
        </p:nvPicPr>
        <p:blipFill>
          <a:blip r:embed="rId2"/>
          <a:stretch>
            <a:fillRect/>
          </a:stretch>
        </p:blipFill>
        <p:spPr>
          <a:xfrm>
            <a:off x="971600" y="392898"/>
            <a:ext cx="5837384"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6228185" y="1444207"/>
            <a:ext cx="2829202"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depuis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4DF2D8-482C-B7E3-BE1E-BC89A395095E}"/>
              </a:ext>
            </a:extLst>
          </p:cNvPr>
          <p:cNvPicPr preferRelativeResize="0">
            <a:picLocks noChangeAspect="1"/>
          </p:cNvPicPr>
          <p:nvPr/>
        </p:nvPicPr>
        <p:blipFill>
          <a:blip r:embed="rId2"/>
          <a:stretch>
            <a:fillRect/>
          </a:stretch>
        </p:blipFill>
        <p:spPr>
          <a:xfrm>
            <a:off x="1397541" y="771550"/>
            <a:ext cx="6348918" cy="399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2777907" y="2499742"/>
            <a:ext cx="5034454"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effectuer les démarches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latin typeface="Marianne" panose="02000000000000000000" pitchFamily="2" charset="0"/>
              </a:rPr>
              <a:t>Les étapes </a:t>
            </a:r>
          </a:p>
        </p:txBody>
      </p:sp>
      <p:sp>
        <p:nvSpPr>
          <p:cNvPr id="6" name="Rectangle 5"/>
          <p:cNvSpPr/>
          <p:nvPr/>
        </p:nvSpPr>
        <p:spPr>
          <a:xfrm>
            <a:off x="4499992" y="627534"/>
            <a:ext cx="4660966" cy="3582519"/>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effectuer les démarches d’orientation 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pour la rentrée 2026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a:solidFill>
                  <a:srgbClr val="00006D"/>
                </a:solidFill>
                <a:latin typeface="Marianne" panose="02000000000000000000" pitchFamily="2" charset="0"/>
              </a:rPr>
              <a:t>1.   Découvrez les formations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2.   Formulez vos demandes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3.   Répondez aux propositions d’orientation </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4.   Consultez les résultats d’admission</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5.   Procédez à l’inscription dans l’établissement    d’admission</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rgbClr val="00006D"/>
                </a:solidFill>
                <a:latin typeface="Marianne" panose="02000000000000000000" pitchFamily="2" charset="0"/>
                <a:cs typeface="Arial" panose="020B0604020202020204" pitchFamily="34" charset="0"/>
              </a:rPr>
              <a:t>Les boutons sont activés successivement un par un en fonction de la progression du calendrier pour chacune des étapes.</a:t>
            </a: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pic>
        <p:nvPicPr>
          <p:cNvPr id="5" name="Image 4">
            <a:extLst>
              <a:ext uri="{FF2B5EF4-FFF2-40B4-BE49-F238E27FC236}">
                <a16:creationId xmlns:a16="http://schemas.microsoft.com/office/drawing/2014/main" id="{BBB11344-9D83-5560-6955-C5890043F726}"/>
              </a:ext>
            </a:extLst>
          </p:cNvPr>
          <p:cNvPicPr>
            <a:picLocks noChangeAspect="1"/>
          </p:cNvPicPr>
          <p:nvPr/>
        </p:nvPicPr>
        <p:blipFill>
          <a:blip r:embed="rId2"/>
          <a:stretch>
            <a:fillRect/>
          </a:stretch>
        </p:blipFill>
        <p:spPr>
          <a:xfrm>
            <a:off x="1270000" y="14982"/>
            <a:ext cx="3302000" cy="5143500"/>
          </a:xfrm>
          <a:prstGeom prst="rect">
            <a:avLst/>
          </a:prstGeom>
        </p:spPr>
      </p:pic>
    </p:spTree>
    <p:extLst>
      <p:ext uri="{BB962C8B-B14F-4D97-AF65-F5344CB8AC3E}">
        <p14:creationId xmlns:p14="http://schemas.microsoft.com/office/powerpoint/2010/main" val="23005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311A1A-D9E9-47A4-9DA8-5383C4ADA13C}"/>
</file>

<file path=docProps/app.xml><?xml version="1.0" encoding="utf-8"?>
<Properties xmlns="http://schemas.openxmlformats.org/officeDocument/2006/extended-properties" xmlns:vt="http://schemas.openxmlformats.org/officeDocument/2006/docPropsVTypes">
  <Template>MINISTÈRIEL</Template>
  <TotalTime>1371</TotalTime>
  <Words>784</Words>
  <Application>Microsoft Office PowerPoint</Application>
  <PresentationFormat>Affichage à l'écran (16:9)</PresentationFormat>
  <Paragraphs>108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3 avril vous pouvez consulter l’offre de formation 2026. </vt:lpstr>
      <vt:lpstr>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Une fois enregistrées, vos demandes sont envoyées :  -  à l’établissement pour que le conseil de classe examine les choix d’orientation ;  -  à l’académie pour traiter l’admission.</vt:lpstr>
      <vt:lpstr>Les choix d’orientation sont déduits de vos demandes. Dans cet exemple, le conseil de classe sera informé d’un choix d’orientation en 2de générale et technologique et 1re année de CAP ou de CAP agricole.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107</cp:revision>
  <dcterms:created xsi:type="dcterms:W3CDTF">2020-03-05T15:21:24Z</dcterms:created>
  <dcterms:modified xsi:type="dcterms:W3CDTF">2026-03-03T07:15:32Z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